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58" r:id="rId4"/>
    <p:sldId id="260" r:id="rId5"/>
    <p:sldId id="257" r:id="rId6"/>
    <p:sldId id="259" r:id="rId7"/>
    <p:sldId id="263" r:id="rId8"/>
    <p:sldId id="266" r:id="rId9"/>
    <p:sldId id="264"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18-Dec-13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18-Dec-13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18-Dec-13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18-Dec-13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18-Dec-13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410200"/>
            <a:ext cx="7848600" cy="2185214"/>
          </a:xfrm>
          <a:prstGeom prst="rect">
            <a:avLst/>
          </a:prstGeom>
        </p:spPr>
        <p:txBody>
          <a:bodyPr wrap="square">
            <a:spAutoFit/>
          </a:bodyPr>
          <a:lstStyle/>
          <a:p>
            <a:r>
              <a:rPr lang="en-US" sz="3200" dirty="0" smtClean="0"/>
              <a:t>Guided </a:t>
            </a:r>
            <a:r>
              <a:rPr lang="en-US" sz="3200" dirty="0"/>
              <a:t>By :- </a:t>
            </a:r>
            <a:r>
              <a:rPr lang="en-US" sz="3200" dirty="0" smtClean="0"/>
              <a:t>Prof</a:t>
            </a:r>
            <a:r>
              <a:rPr lang="en-US" sz="3200" dirty="0" smtClean="0"/>
              <a:t>. </a:t>
            </a:r>
            <a:r>
              <a:rPr lang="en-US" sz="3200" dirty="0" err="1" smtClean="0"/>
              <a:t>Ankit</a:t>
            </a:r>
            <a:r>
              <a:rPr lang="en-US" sz="3200" dirty="0" smtClean="0"/>
              <a:t> </a:t>
            </a:r>
            <a:r>
              <a:rPr lang="en-US" sz="3200" dirty="0" smtClean="0"/>
              <a:t>V </a:t>
            </a:r>
            <a:r>
              <a:rPr lang="en-US" sz="3200" dirty="0" smtClean="0"/>
              <a:t>S</a:t>
            </a:r>
            <a:r>
              <a:rPr lang="en-US" sz="3200" dirty="0" smtClean="0"/>
              <a:t>ata</a:t>
            </a:r>
            <a:endParaRPr lang="en-US" sz="3200" dirty="0" smtClean="0"/>
          </a:p>
          <a:p>
            <a:r>
              <a:rPr lang="en-US" sz="3200" dirty="0"/>
              <a:t>	</a:t>
            </a:r>
            <a:r>
              <a:rPr lang="en-US" sz="3200" dirty="0" smtClean="0"/>
              <a:t>	</a:t>
            </a:r>
            <a:r>
              <a:rPr lang="en-US" sz="3200" dirty="0"/>
              <a:t> </a:t>
            </a:r>
            <a:r>
              <a:rPr lang="en-US" sz="3200" dirty="0" smtClean="0"/>
              <a:t>     </a:t>
            </a:r>
            <a:r>
              <a:rPr lang="en-US" sz="3200" dirty="0" smtClean="0"/>
              <a:t>Prof</a:t>
            </a:r>
            <a:r>
              <a:rPr lang="en-US" sz="3200" dirty="0" smtClean="0"/>
              <a:t>. </a:t>
            </a:r>
            <a:r>
              <a:rPr lang="en-US" sz="3200" dirty="0" smtClean="0"/>
              <a:t>Ravi K </a:t>
            </a:r>
            <a:r>
              <a:rPr lang="en-US" sz="3200" dirty="0" err="1" smtClean="0"/>
              <a:t>Paragda</a:t>
            </a:r>
            <a:endParaRPr lang="en-US" sz="3200" dirty="0" smtClean="0"/>
          </a:p>
          <a:p>
            <a:pPr marL="627063" lvl="2" indent="0">
              <a:buNone/>
            </a:pPr>
            <a:r>
              <a:rPr lang="en-US" dirty="0"/>
              <a:t>																															 	</a:t>
            </a:r>
          </a:p>
        </p:txBody>
      </p:sp>
      <p:pic>
        <p:nvPicPr>
          <p:cNvPr id="1026" name="Picture 2" descr="E:\jay\civil\DrSubhashlogo.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43000" y="533400"/>
            <a:ext cx="70866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304800" y="3048000"/>
            <a:ext cx="7931980" cy="707886"/>
          </a:xfrm>
          <a:prstGeom prst="rect">
            <a:avLst/>
          </a:prstGeom>
        </p:spPr>
        <p:txBody>
          <a:bodyPr wrap="none">
            <a:spAutoFit/>
          </a:bodyPr>
          <a:lstStyle/>
          <a:p>
            <a:pPr marL="609600" indent="-609600">
              <a:buFontTx/>
              <a:buNone/>
            </a:pPr>
            <a:r>
              <a:rPr lang="en-US" sz="4000" b="1" dirty="0" smtClean="0"/>
              <a:t>Topic Name </a:t>
            </a:r>
            <a:r>
              <a:rPr lang="en-US" sz="4000" b="1" dirty="0" smtClean="0"/>
              <a:t>:PRESSURE </a:t>
            </a:r>
            <a:r>
              <a:rPr lang="en-US" sz="4000" b="1" dirty="0"/>
              <a:t>GAUGE</a:t>
            </a:r>
            <a:r>
              <a:rPr lang="en-US" sz="4000" dirty="0"/>
              <a:t> </a:t>
            </a:r>
            <a:endParaRPr lang="en-US" b="1" dirty="0">
              <a:solidFill>
                <a:srgbClr val="FF3300"/>
              </a:solidFill>
            </a:endParaRPr>
          </a:p>
        </p:txBody>
      </p:sp>
    </p:spTree>
    <p:extLst>
      <p:ext uri="{BB962C8B-B14F-4D97-AF65-F5344CB8AC3E}">
        <p14:creationId xmlns="" xmlns:p14="http://schemas.microsoft.com/office/powerpoint/2010/main" val="32123845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534400" y="6553200"/>
            <a:ext cx="609600" cy="304800"/>
          </a:xfrm>
        </p:spPr>
        <p:txBody>
          <a:bodyPr/>
          <a:lstStyle/>
          <a:p>
            <a:fld id="{56426386-907A-4086-88BF-6C6C81249EA3}" type="slidenum">
              <a:rPr lang="en-US"/>
              <a:pPr/>
              <a:t>10</a:t>
            </a:fld>
            <a:r>
              <a:rPr lang="en-US"/>
              <a:t>#</a:t>
            </a:r>
          </a:p>
        </p:txBody>
      </p:sp>
      <p:sp>
        <p:nvSpPr>
          <p:cNvPr id="5" name="Rectangle 2"/>
          <p:cNvSpPr>
            <a:spLocks noGrp="1" noChangeArrowheads="1"/>
          </p:cNvSpPr>
          <p:nvPr>
            <p:ph type="title"/>
          </p:nvPr>
        </p:nvSpPr>
        <p:spPr>
          <a:xfrm>
            <a:off x="352425" y="304800"/>
            <a:ext cx="7772400" cy="762000"/>
          </a:xfrm>
        </p:spPr>
        <p:txBody>
          <a:bodyPr/>
          <a:lstStyle/>
          <a:p>
            <a:pPr defTabSz="684213"/>
            <a:r>
              <a:rPr lang="en-US"/>
              <a:t>Pressure Gauge</a:t>
            </a:r>
          </a:p>
        </p:txBody>
      </p:sp>
      <p:pic>
        <p:nvPicPr>
          <p:cNvPr id="6"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7650" y="2030413"/>
            <a:ext cx="8609013" cy="3829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4916602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a:xfrm>
            <a:off x="8534400" y="6553200"/>
            <a:ext cx="609600" cy="304800"/>
          </a:xfrm>
        </p:spPr>
        <p:txBody>
          <a:bodyPr/>
          <a:lstStyle/>
          <a:p>
            <a:fld id="{D5E7FF93-371F-46C3-A3AF-977FBFDAAEF9}" type="slidenum">
              <a:rPr lang="en-US"/>
              <a:pPr/>
              <a:t>11</a:t>
            </a:fld>
            <a:r>
              <a:rPr lang="en-US"/>
              <a:t>#</a:t>
            </a:r>
          </a:p>
        </p:txBody>
      </p:sp>
      <p:sp>
        <p:nvSpPr>
          <p:cNvPr id="5" name="Text Box 2"/>
          <p:cNvSpPr txBox="1">
            <a:spLocks noChangeArrowheads="1"/>
          </p:cNvSpPr>
          <p:nvPr/>
        </p:nvSpPr>
        <p:spPr bwMode="auto">
          <a:xfrm>
            <a:off x="631825" y="5097463"/>
            <a:ext cx="184150" cy="439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1429" tIns="45715" rIns="91429" bIns="45715">
            <a:spAutoFit/>
          </a:bodyPr>
          <a:lstStyle/>
          <a:p>
            <a:pPr>
              <a:lnSpc>
                <a:spcPct val="95000"/>
              </a:lnSpc>
              <a:spcBef>
                <a:spcPct val="50000"/>
              </a:spcBef>
              <a:buClr>
                <a:srgbClr val="CC0000"/>
              </a:buClr>
              <a:buSzPct val="70000"/>
              <a:buFont typeface="Monotype Sorts" panose="01010601010101010101" pitchFamily="2" charset="2"/>
              <a:buNone/>
            </a:pPr>
            <a:endParaRPr kumimoji="1" lang="en-GB">
              <a:solidFill>
                <a:srgbClr val="FF0000"/>
              </a:solidFill>
              <a:latin typeface="Arial" panose="020B0604020202020204" pitchFamily="34" charset="0"/>
              <a:cs typeface="Arial" panose="020B0604020202020204" pitchFamily="34" charset="0"/>
            </a:endParaRPr>
          </a:p>
        </p:txBody>
      </p:sp>
      <p:sp>
        <p:nvSpPr>
          <p:cNvPr id="6" name="Text Box 3"/>
          <p:cNvSpPr txBox="1">
            <a:spLocks noChangeArrowheads="1"/>
          </p:cNvSpPr>
          <p:nvPr/>
        </p:nvSpPr>
        <p:spPr bwMode="auto">
          <a:xfrm>
            <a:off x="685800" y="1143000"/>
            <a:ext cx="8305800" cy="2998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1429" tIns="45715" rIns="91429" bIns="45715">
            <a:spAutoFit/>
          </a:bodyPr>
          <a:lstStyle/>
          <a:p>
            <a:pPr>
              <a:lnSpc>
                <a:spcPct val="95000"/>
              </a:lnSpc>
              <a:spcBef>
                <a:spcPct val="50000"/>
              </a:spcBef>
              <a:buClr>
                <a:srgbClr val="CC0000"/>
              </a:buClr>
              <a:buSzPct val="70000"/>
              <a:buFont typeface="Monotype Sorts" panose="01010601010101010101" pitchFamily="2" charset="2"/>
              <a:buNone/>
            </a:pPr>
            <a:endParaRPr kumimoji="1" lang="en-US" sz="1000" b="1">
              <a:latin typeface="Arial" panose="020B0604020202020204" pitchFamily="34" charset="0"/>
              <a:cs typeface="Arial" panose="020B0604020202020204" pitchFamily="34" charset="0"/>
            </a:endParaRPr>
          </a:p>
          <a:p>
            <a:pPr>
              <a:lnSpc>
                <a:spcPct val="95000"/>
              </a:lnSpc>
              <a:spcBef>
                <a:spcPct val="50000"/>
              </a:spcBef>
              <a:buClr>
                <a:srgbClr val="CC0000"/>
              </a:buClr>
              <a:buSzPct val="70000"/>
              <a:buFont typeface="Monotype Sorts" panose="01010601010101010101" pitchFamily="2" charset="2"/>
              <a:buNone/>
            </a:pPr>
            <a:r>
              <a:rPr kumimoji="1" lang="en-US" sz="1800" b="1">
                <a:latin typeface="Arial" panose="020B0604020202020204" pitchFamily="34" charset="0"/>
                <a:cs typeface="Arial" panose="020B0604020202020204" pitchFamily="34" charset="0"/>
              </a:rPr>
              <a:t>Measuring Principle</a:t>
            </a:r>
          </a:p>
          <a:p>
            <a:r>
              <a:rPr lang="en-US" sz="1800">
                <a:solidFill>
                  <a:srgbClr val="000000"/>
                </a:solidFill>
                <a:latin typeface="Arial" panose="020B0604020202020204" pitchFamily="34" charset="0"/>
                <a:cs typeface="Arial" panose="020B0604020202020204" pitchFamily="34" charset="0"/>
              </a:rPr>
              <a:t>Bourdon tube measuring element is made of a thin-walled C-shape tube or spirally wound helical or coiled tube. When pressure is applied to the measuring system through the pressure port (socket), the pressure causes the Bourdon tube to straighten itself, thus causing the tip to move. The motion of the tip is transmitted via the link to the movement which converts the linear motion of the bourdon tube to a rotational motion that in turn causes the pointer to indicate the measured pressure.</a:t>
            </a:r>
            <a:endParaRPr lang="en-US">
              <a:solidFill>
                <a:srgbClr val="000000"/>
              </a:solidFill>
              <a:latin typeface="Times New Roman" panose="02020603050405020304" pitchFamily="18" charset="0"/>
              <a:cs typeface="Arial" panose="020B0604020202020204" pitchFamily="34" charset="0"/>
            </a:endParaRPr>
          </a:p>
          <a:p>
            <a:pPr>
              <a:lnSpc>
                <a:spcPct val="95000"/>
              </a:lnSpc>
              <a:spcBef>
                <a:spcPct val="50000"/>
              </a:spcBef>
              <a:buClr>
                <a:srgbClr val="CC0000"/>
              </a:buClr>
              <a:buSzPct val="70000"/>
              <a:buFont typeface="Monotype Sorts" panose="01010601010101010101" pitchFamily="2" charset="2"/>
              <a:buNone/>
            </a:pPr>
            <a:endParaRPr kumimoji="1" lang="en-US" sz="2000" b="1">
              <a:latin typeface="Arial" panose="020B0604020202020204" pitchFamily="34" charset="0"/>
              <a:cs typeface="Arial" panose="020B0604020202020204" pitchFamily="34" charset="0"/>
            </a:endParaRPr>
          </a:p>
        </p:txBody>
      </p:sp>
      <p:pic>
        <p:nvPicPr>
          <p:cNvPr id="7"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86100" y="4254500"/>
            <a:ext cx="3395663" cy="1047750"/>
          </a:xfrm>
          <a:prstGeom prst="rect">
            <a:avLst/>
          </a:prstGeom>
          <a:noFill/>
          <a:ln>
            <a:noFill/>
          </a:ln>
          <a:effectLst/>
          <a:extLst>
            <a:ext uri="{909E8E84-426E-40DD-AFC4-6F175D3DCCD1}">
              <a14:hiddenFill xmlns="" xmlns:a14="http://schemas.microsoft.com/office/drawing/2010/main">
                <a:solidFill>
                  <a:srgbClr val="CCFFFF">
                    <a:alpha val="50000"/>
                  </a:srgbClr>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286500" y="3735388"/>
            <a:ext cx="2552700" cy="2254250"/>
          </a:xfrm>
          <a:prstGeom prst="rect">
            <a:avLst/>
          </a:prstGeom>
          <a:noFill/>
          <a:ln>
            <a:noFill/>
          </a:ln>
          <a:effectLst/>
          <a:extLst>
            <a:ext uri="{909E8E84-426E-40DD-AFC4-6F175D3DCCD1}">
              <a14:hiddenFill xmlns="" xmlns:a14="http://schemas.microsoft.com/office/drawing/2010/main">
                <a:solidFill>
                  <a:srgbClr val="CCFFFF">
                    <a:alpha val="50000"/>
                  </a:srgbClr>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Text Box 6"/>
          <p:cNvSpPr txBox="1">
            <a:spLocks noChangeArrowheads="1"/>
          </p:cNvSpPr>
          <p:nvPr/>
        </p:nvSpPr>
        <p:spPr bwMode="auto">
          <a:xfrm>
            <a:off x="6845300" y="5969000"/>
            <a:ext cx="1803400" cy="323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1429" tIns="45715" rIns="91429" bIns="45715">
            <a:spAutoFit/>
          </a:bodyPr>
          <a:lstStyle/>
          <a:p>
            <a:pPr>
              <a:lnSpc>
                <a:spcPct val="95000"/>
              </a:lnSpc>
              <a:spcBef>
                <a:spcPct val="50000"/>
              </a:spcBef>
              <a:buClr>
                <a:srgbClr val="CC0000"/>
              </a:buClr>
              <a:buSzPct val="70000"/>
              <a:buFont typeface="Monotype Sorts" panose="01010601010101010101" pitchFamily="2" charset="2"/>
              <a:buNone/>
            </a:pPr>
            <a:r>
              <a:rPr kumimoji="1" lang="en-US" sz="1600" b="1">
                <a:solidFill>
                  <a:srgbClr val="0000FF"/>
                </a:solidFill>
                <a:latin typeface="Arial" panose="020B0604020202020204" pitchFamily="34" charset="0"/>
                <a:cs typeface="Arial" panose="020B0604020202020204" pitchFamily="34" charset="0"/>
              </a:rPr>
              <a:t>Coiled Bourdon</a:t>
            </a:r>
          </a:p>
        </p:txBody>
      </p:sp>
      <p:sp>
        <p:nvSpPr>
          <p:cNvPr id="10" name="Text Box 7"/>
          <p:cNvSpPr txBox="1">
            <a:spLocks noChangeArrowheads="1"/>
          </p:cNvSpPr>
          <p:nvPr/>
        </p:nvSpPr>
        <p:spPr bwMode="auto">
          <a:xfrm>
            <a:off x="3822700" y="5397500"/>
            <a:ext cx="1955800" cy="338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1429" tIns="45715" rIns="91429" bIns="45715">
            <a:spAutoFit/>
          </a:bodyPr>
          <a:lstStyle/>
          <a:p>
            <a:pPr>
              <a:lnSpc>
                <a:spcPct val="95000"/>
              </a:lnSpc>
              <a:spcBef>
                <a:spcPct val="50000"/>
              </a:spcBef>
              <a:buClr>
                <a:srgbClr val="CC0000"/>
              </a:buClr>
              <a:buSzPct val="70000"/>
              <a:buFont typeface="Monotype Sorts" panose="01010601010101010101" pitchFamily="2" charset="2"/>
              <a:buNone/>
            </a:pPr>
            <a:r>
              <a:rPr kumimoji="1" lang="en-US" sz="1700" b="1">
                <a:solidFill>
                  <a:srgbClr val="0000FF"/>
                </a:solidFill>
                <a:latin typeface="Arial" panose="020B0604020202020204" pitchFamily="34" charset="0"/>
                <a:cs typeface="Arial" panose="020B0604020202020204" pitchFamily="34" charset="0"/>
              </a:rPr>
              <a:t>Helical Bourdon</a:t>
            </a:r>
          </a:p>
        </p:txBody>
      </p:sp>
      <p:sp>
        <p:nvSpPr>
          <p:cNvPr id="11" name="Rectangle 8"/>
          <p:cNvSpPr>
            <a:spLocks noChangeArrowheads="1"/>
          </p:cNvSpPr>
          <p:nvPr/>
        </p:nvSpPr>
        <p:spPr bwMode="white">
          <a:xfrm>
            <a:off x="381000" y="152400"/>
            <a:ext cx="7772400" cy="919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folHlink"/>
                  </a:outerShdw>
                </a:effectLst>
              </a14:hiddenEffects>
            </a:ext>
          </a:extLst>
        </p:spPr>
        <p:txBody>
          <a:bodyPr lIns="91429" tIns="45715" rIns="91429" bIns="45715" anchor="ctr"/>
          <a:lstStyle>
            <a:lvl1pPr defTabSz="684213">
              <a:defRPr sz="2800" b="1">
                <a:solidFill>
                  <a:srgbClr val="072B61"/>
                </a:solidFill>
                <a:latin typeface="Arial" panose="020B0604020202020204" pitchFamily="34" charset="0"/>
              </a:defRPr>
            </a:lvl1pPr>
            <a:lvl2pPr defTabSz="684213">
              <a:defRPr sz="2800" b="1">
                <a:solidFill>
                  <a:srgbClr val="072B61"/>
                </a:solidFill>
                <a:latin typeface="Arial" panose="020B0604020202020204" pitchFamily="34" charset="0"/>
              </a:defRPr>
            </a:lvl2pPr>
            <a:lvl3pPr defTabSz="684213">
              <a:defRPr sz="2800" b="1">
                <a:solidFill>
                  <a:srgbClr val="072B61"/>
                </a:solidFill>
                <a:latin typeface="Arial" panose="020B0604020202020204" pitchFamily="34" charset="0"/>
              </a:defRPr>
            </a:lvl3pPr>
            <a:lvl4pPr defTabSz="684213">
              <a:defRPr sz="2800" b="1">
                <a:solidFill>
                  <a:srgbClr val="072B61"/>
                </a:solidFill>
                <a:latin typeface="Arial" panose="020B0604020202020204" pitchFamily="34" charset="0"/>
              </a:defRPr>
            </a:lvl4pPr>
            <a:lvl5pPr defTabSz="684213">
              <a:defRPr sz="2800" b="1">
                <a:solidFill>
                  <a:srgbClr val="072B61"/>
                </a:solidFill>
                <a:latin typeface="Arial" panose="020B0604020202020204" pitchFamily="34" charset="0"/>
              </a:defRPr>
            </a:lvl5pPr>
            <a:lvl6pPr marL="457200" defTabSz="684213" fontAlgn="base">
              <a:spcBef>
                <a:spcPct val="0"/>
              </a:spcBef>
              <a:spcAft>
                <a:spcPct val="0"/>
              </a:spcAft>
              <a:defRPr sz="2800" b="1">
                <a:solidFill>
                  <a:srgbClr val="072B61"/>
                </a:solidFill>
                <a:latin typeface="Arial" panose="020B0604020202020204" pitchFamily="34" charset="0"/>
              </a:defRPr>
            </a:lvl6pPr>
            <a:lvl7pPr marL="914400" defTabSz="684213" fontAlgn="base">
              <a:spcBef>
                <a:spcPct val="0"/>
              </a:spcBef>
              <a:spcAft>
                <a:spcPct val="0"/>
              </a:spcAft>
              <a:defRPr sz="2800" b="1">
                <a:solidFill>
                  <a:srgbClr val="072B61"/>
                </a:solidFill>
                <a:latin typeface="Arial" panose="020B0604020202020204" pitchFamily="34" charset="0"/>
              </a:defRPr>
            </a:lvl7pPr>
            <a:lvl8pPr marL="1371600" defTabSz="684213" fontAlgn="base">
              <a:spcBef>
                <a:spcPct val="0"/>
              </a:spcBef>
              <a:spcAft>
                <a:spcPct val="0"/>
              </a:spcAft>
              <a:defRPr sz="2800" b="1">
                <a:solidFill>
                  <a:srgbClr val="072B61"/>
                </a:solidFill>
                <a:latin typeface="Arial" panose="020B0604020202020204" pitchFamily="34" charset="0"/>
              </a:defRPr>
            </a:lvl8pPr>
            <a:lvl9pPr marL="1828800" defTabSz="684213" fontAlgn="base">
              <a:spcBef>
                <a:spcPct val="0"/>
              </a:spcBef>
              <a:spcAft>
                <a:spcPct val="0"/>
              </a:spcAft>
              <a:defRPr sz="2800" b="1">
                <a:solidFill>
                  <a:srgbClr val="072B61"/>
                </a:solidFill>
                <a:latin typeface="Arial" panose="020B0604020202020204" pitchFamily="34" charset="0"/>
              </a:defRPr>
            </a:lvl9pPr>
          </a:lstStyle>
          <a:p>
            <a:pPr eaLnBrk="1" hangingPunct="1">
              <a:buFont typeface="Monotype Sorts" panose="01010601010101010101" pitchFamily="2" charset="2"/>
              <a:buNone/>
            </a:pPr>
            <a:endParaRPr lang="en-GB" sz="2500">
              <a:latin typeface="Tahoma" panose="020B0604030504040204" pitchFamily="34" charset="0"/>
            </a:endParaRPr>
          </a:p>
        </p:txBody>
      </p:sp>
      <p:sp>
        <p:nvSpPr>
          <p:cNvPr id="12" name="Rectangle 9"/>
          <p:cNvSpPr>
            <a:spLocks noGrp="1" noChangeArrowheads="1"/>
          </p:cNvSpPr>
          <p:nvPr>
            <p:ph type="title"/>
          </p:nvPr>
        </p:nvSpPr>
        <p:spPr>
          <a:xfrm>
            <a:off x="352425" y="304800"/>
            <a:ext cx="7772400" cy="762000"/>
          </a:xfrm>
        </p:spPr>
        <p:txBody>
          <a:bodyPr/>
          <a:lstStyle/>
          <a:p>
            <a:pPr defTabSz="684213"/>
            <a:r>
              <a:rPr lang="en-US"/>
              <a:t>Pressure Gauge</a:t>
            </a:r>
            <a:endParaRPr lang="en-GB"/>
          </a:p>
        </p:txBody>
      </p:sp>
      <p:pic>
        <p:nvPicPr>
          <p:cNvPr id="13" name="Picture 10" descr="_original"/>
          <p:cNvPicPr>
            <a:picLocks noChangeAspect="1" noChangeArrowheads="1"/>
          </p:cNvPicPr>
          <p:nvPr/>
        </p:nvPicPr>
        <p:blipFill>
          <a:blip r:embed="rId4">
            <a:extLst>
              <a:ext uri="{28A0092B-C50C-407E-A947-70E740481C1C}">
                <a14:useLocalDpi xmlns="" xmlns:a14="http://schemas.microsoft.com/office/drawing/2010/main" val="0"/>
              </a:ext>
            </a:extLst>
          </a:blip>
          <a:srcRect l="4666" t="13719" r="23000" b="12433"/>
          <a:stretch>
            <a:fillRect/>
          </a:stretch>
        </p:blipFill>
        <p:spPr bwMode="auto">
          <a:xfrm>
            <a:off x="328613" y="3687763"/>
            <a:ext cx="2947987" cy="233997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ext Box 11"/>
          <p:cNvSpPr txBox="1">
            <a:spLocks noChangeArrowheads="1"/>
          </p:cNvSpPr>
          <p:nvPr/>
        </p:nvSpPr>
        <p:spPr bwMode="auto">
          <a:xfrm>
            <a:off x="822325" y="6030913"/>
            <a:ext cx="21082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defTabSz="981075">
              <a:defRPr sz="2400">
                <a:solidFill>
                  <a:schemeClr val="tx1"/>
                </a:solidFill>
                <a:latin typeface="Times New Roman" panose="02020603050405020304" pitchFamily="18" charset="0"/>
              </a:defRPr>
            </a:lvl1pPr>
            <a:lvl2pPr defTabSz="981075">
              <a:defRPr sz="2400">
                <a:solidFill>
                  <a:schemeClr val="tx1"/>
                </a:solidFill>
                <a:latin typeface="Times New Roman" panose="02020603050405020304" pitchFamily="18" charset="0"/>
              </a:defRPr>
            </a:lvl2pPr>
            <a:lvl3pPr defTabSz="981075">
              <a:defRPr sz="2400">
                <a:solidFill>
                  <a:schemeClr val="tx1"/>
                </a:solidFill>
                <a:latin typeface="Times New Roman" panose="02020603050405020304" pitchFamily="18" charset="0"/>
              </a:defRPr>
            </a:lvl3pPr>
            <a:lvl4pPr defTabSz="981075">
              <a:defRPr sz="2400">
                <a:solidFill>
                  <a:schemeClr val="tx1"/>
                </a:solidFill>
                <a:latin typeface="Times New Roman" panose="02020603050405020304" pitchFamily="18" charset="0"/>
              </a:defRPr>
            </a:lvl4pPr>
            <a:lvl5pPr defTabSz="981075">
              <a:defRPr sz="2400">
                <a:solidFill>
                  <a:schemeClr val="tx1"/>
                </a:solidFill>
                <a:latin typeface="Times New Roman" panose="02020603050405020304" pitchFamily="18" charset="0"/>
              </a:defRPr>
            </a:lvl5pPr>
            <a:lvl6pPr defTabSz="981075" eaLnBrk="0" fontAlgn="base" hangingPunct="0">
              <a:spcBef>
                <a:spcPct val="0"/>
              </a:spcBef>
              <a:spcAft>
                <a:spcPct val="0"/>
              </a:spcAft>
              <a:defRPr sz="2400">
                <a:solidFill>
                  <a:schemeClr val="tx1"/>
                </a:solidFill>
                <a:latin typeface="Times New Roman" panose="02020603050405020304" pitchFamily="18" charset="0"/>
              </a:defRPr>
            </a:lvl6pPr>
            <a:lvl7pPr defTabSz="981075" eaLnBrk="0" fontAlgn="base" hangingPunct="0">
              <a:spcBef>
                <a:spcPct val="0"/>
              </a:spcBef>
              <a:spcAft>
                <a:spcPct val="0"/>
              </a:spcAft>
              <a:defRPr sz="2400">
                <a:solidFill>
                  <a:schemeClr val="tx1"/>
                </a:solidFill>
                <a:latin typeface="Times New Roman" panose="02020603050405020304" pitchFamily="18" charset="0"/>
              </a:defRPr>
            </a:lvl7pPr>
            <a:lvl8pPr defTabSz="981075" eaLnBrk="0" fontAlgn="base" hangingPunct="0">
              <a:spcBef>
                <a:spcPct val="0"/>
              </a:spcBef>
              <a:spcAft>
                <a:spcPct val="0"/>
              </a:spcAft>
              <a:defRPr sz="2400">
                <a:solidFill>
                  <a:schemeClr val="tx1"/>
                </a:solidFill>
                <a:latin typeface="Times New Roman" panose="02020603050405020304" pitchFamily="18" charset="0"/>
              </a:defRPr>
            </a:lvl8pPr>
            <a:lvl9pPr defTabSz="98107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1900">
                <a:solidFill>
                  <a:srgbClr val="0000FF"/>
                </a:solidFill>
                <a:latin typeface="Arial" panose="020B0604020202020204" pitchFamily="34" charset="0"/>
                <a:cs typeface="Arial" panose="020B0604020202020204" pitchFamily="34" charset="0"/>
              </a:rPr>
              <a:t>“C” Type Bourdon</a:t>
            </a:r>
          </a:p>
        </p:txBody>
      </p:sp>
    </p:spTree>
    <p:extLst>
      <p:ext uri="{BB962C8B-B14F-4D97-AF65-F5344CB8AC3E}">
        <p14:creationId xmlns="" xmlns:p14="http://schemas.microsoft.com/office/powerpoint/2010/main" val="267110000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534400" y="6553200"/>
            <a:ext cx="609600" cy="304800"/>
          </a:xfrm>
        </p:spPr>
        <p:txBody>
          <a:bodyPr/>
          <a:lstStyle/>
          <a:p>
            <a:fld id="{7FEB603E-4CD7-4EBE-8983-00E3F1D7482C}" type="slidenum">
              <a:rPr lang="en-US"/>
              <a:pPr/>
              <a:t>12</a:t>
            </a:fld>
            <a:r>
              <a:rPr lang="en-US"/>
              <a:t>#</a:t>
            </a:r>
          </a:p>
        </p:txBody>
      </p:sp>
      <p:sp>
        <p:nvSpPr>
          <p:cNvPr id="5" name="Rectangle 2"/>
          <p:cNvSpPr>
            <a:spLocks noGrp="1" noChangeArrowheads="1"/>
          </p:cNvSpPr>
          <p:nvPr>
            <p:ph type="title"/>
          </p:nvPr>
        </p:nvSpPr>
        <p:spPr>
          <a:xfrm>
            <a:off x="352425" y="304800"/>
            <a:ext cx="7772400" cy="762000"/>
          </a:xfrm>
        </p:spPr>
        <p:txBody>
          <a:bodyPr/>
          <a:lstStyle/>
          <a:p>
            <a:pPr defTabSz="684213"/>
            <a:r>
              <a:rPr lang="en-US"/>
              <a:t>Differential Pressure Gauge</a:t>
            </a:r>
          </a:p>
        </p:txBody>
      </p:sp>
      <p:sp>
        <p:nvSpPr>
          <p:cNvPr id="6" name="Rectangle 3"/>
          <p:cNvSpPr txBox="1">
            <a:spLocks noChangeArrowheads="1"/>
          </p:cNvSpPr>
          <p:nvPr/>
        </p:nvSpPr>
        <p:spPr>
          <a:xfrm>
            <a:off x="352425" y="1371600"/>
            <a:ext cx="5446713" cy="46482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69863" indent="-169863" defTabSz="684213">
              <a:buFontTx/>
              <a:buNone/>
            </a:pPr>
            <a:r>
              <a:rPr lang="en-US" sz="2300" smtClean="0"/>
              <a:t>Measuring Principle:</a:t>
            </a:r>
          </a:p>
          <a:p>
            <a:pPr marL="169863" indent="-169863" defTabSz="684213"/>
            <a:r>
              <a:rPr lang="en-US" sz="2300" b="1" smtClean="0"/>
              <a:t>Differential pressure gauges have two inlet ports, each connected to one of the volumes whose pressure is to be monitored. </a:t>
            </a:r>
          </a:p>
          <a:p>
            <a:pPr marL="169863" indent="-169863" defTabSz="684213"/>
            <a:r>
              <a:rPr lang="en-US" sz="2300" b="1" smtClean="0"/>
              <a:t>In cases where either input can be higher or lower than the other, a bi-directional differential range should be used. </a:t>
            </a:r>
            <a:endParaRPr lang="en-US" sz="2300" b="1"/>
          </a:p>
        </p:txBody>
      </p:sp>
      <p:pic>
        <p:nvPicPr>
          <p:cNvPr id="7" name="Picture 4" descr="14104_233_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989638" y="1403350"/>
            <a:ext cx="2871787" cy="5118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117863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534400" y="6553200"/>
            <a:ext cx="609600" cy="304800"/>
          </a:xfrm>
        </p:spPr>
        <p:txBody>
          <a:bodyPr/>
          <a:lstStyle/>
          <a:p>
            <a:fld id="{559D2211-279D-4E22-B425-608870CF413D}" type="slidenum">
              <a:rPr lang="en-US"/>
              <a:pPr/>
              <a:t>13</a:t>
            </a:fld>
            <a:r>
              <a:rPr lang="en-US"/>
              <a:t>#</a:t>
            </a:r>
          </a:p>
        </p:txBody>
      </p:sp>
      <p:sp>
        <p:nvSpPr>
          <p:cNvPr id="5" name="Rectangle 2"/>
          <p:cNvSpPr>
            <a:spLocks noGrp="1" noChangeArrowheads="1"/>
          </p:cNvSpPr>
          <p:nvPr>
            <p:ph type="title"/>
          </p:nvPr>
        </p:nvSpPr>
        <p:spPr>
          <a:xfrm>
            <a:off x="352425" y="304800"/>
            <a:ext cx="7772400" cy="762000"/>
          </a:xfrm>
        </p:spPr>
        <p:txBody>
          <a:bodyPr/>
          <a:lstStyle/>
          <a:p>
            <a:pPr defTabSz="684213"/>
            <a:r>
              <a:rPr lang="en-US"/>
              <a:t>Pressure Gauge - Accessories</a:t>
            </a:r>
          </a:p>
        </p:txBody>
      </p:sp>
      <p:pic>
        <p:nvPicPr>
          <p:cNvPr id="6"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20000" y="3124200"/>
            <a:ext cx="1304925" cy="1352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4"/>
          <p:cNvSpPr>
            <a:spLocks noChangeArrowheads="1"/>
          </p:cNvSpPr>
          <p:nvPr/>
        </p:nvSpPr>
        <p:spPr bwMode="auto">
          <a:xfrm>
            <a:off x="622300" y="4610100"/>
            <a:ext cx="6477000" cy="1589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r>
              <a:rPr lang="en-US" sz="1800" b="1">
                <a:latin typeface="Arial" panose="020B0604020202020204" pitchFamily="34" charset="0"/>
                <a:cs typeface="Times New Roman" panose="02020603050405020304" pitchFamily="18" charset="0"/>
              </a:rPr>
              <a:t>Pulsation Damper (Adjustable Snubber)</a:t>
            </a:r>
          </a:p>
          <a:p>
            <a:r>
              <a:rPr lang="en-US" sz="1600">
                <a:latin typeface="Arial" panose="020B0604020202020204" pitchFamily="34" charset="0"/>
                <a:cs typeface="Times New Roman" panose="02020603050405020304" pitchFamily="18" charset="0"/>
              </a:rPr>
              <a:t>Threads on to a gauge socket and provides a restriction by means of a pin, which may be placed in either of five different sized holes, and thus allows the user to vary the amount of dampening to suit requirements. The pulsating pressure moves the pin up and down, providing self cleaning action. </a:t>
            </a:r>
          </a:p>
        </p:txBody>
      </p:sp>
      <p:pic>
        <p:nvPicPr>
          <p:cNvPr id="8" name="Picture 5"/>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a:xfrm>
            <a:off x="7848600" y="4495800"/>
            <a:ext cx="942975" cy="1562100"/>
          </a:xfrm>
          <a:noFill/>
          <a:ln/>
        </p:spPr>
      </p:pic>
      <p:sp>
        <p:nvSpPr>
          <p:cNvPr id="9" name="Rectangle 6"/>
          <p:cNvSpPr>
            <a:spLocks noChangeArrowheads="1"/>
          </p:cNvSpPr>
          <p:nvPr/>
        </p:nvSpPr>
        <p:spPr bwMode="auto">
          <a:xfrm>
            <a:off x="609600" y="1295400"/>
            <a:ext cx="7848600" cy="85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lang="en-US" sz="1800" b="1">
                <a:latin typeface="Arial" panose="020B0604020202020204" pitchFamily="34" charset="0"/>
                <a:cs typeface="Times New Roman" panose="02020603050405020304" pitchFamily="18" charset="0"/>
              </a:rPr>
              <a:t>Safety Glass Front</a:t>
            </a:r>
          </a:p>
          <a:p>
            <a:pPr eaLnBrk="1" hangingPunct="1"/>
            <a:r>
              <a:rPr lang="en-US" sz="1600">
                <a:latin typeface="Arial" panose="020B0604020202020204" pitchFamily="34" charset="0"/>
                <a:cs typeface="Times New Roman" panose="02020603050405020304" pitchFamily="18" charset="0"/>
              </a:rPr>
              <a:t>Safety Glass is normally used to prevent the glass shattering in the event of the bourdon tube rupturing.</a:t>
            </a:r>
            <a:endParaRPr lang="en-GB" sz="1600">
              <a:latin typeface="Arial" panose="020B0604020202020204" pitchFamily="34" charset="0"/>
              <a:cs typeface="Times New Roman" panose="02020603050405020304" pitchFamily="18" charset="0"/>
            </a:endParaRPr>
          </a:p>
        </p:txBody>
      </p:sp>
      <p:sp>
        <p:nvSpPr>
          <p:cNvPr id="10" name="Rectangle 7"/>
          <p:cNvSpPr>
            <a:spLocks noChangeArrowheads="1"/>
          </p:cNvSpPr>
          <p:nvPr/>
        </p:nvSpPr>
        <p:spPr bwMode="auto">
          <a:xfrm>
            <a:off x="609600" y="2286000"/>
            <a:ext cx="7772400" cy="85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lang="en-US" sz="1800" b="1">
                <a:latin typeface="Arial" panose="020B0604020202020204" pitchFamily="34" charset="0"/>
                <a:cs typeface="Times New Roman" panose="02020603050405020304" pitchFamily="18" charset="0"/>
              </a:rPr>
              <a:t>Liquid Filled Gauge</a:t>
            </a:r>
          </a:p>
          <a:p>
            <a:pPr eaLnBrk="1" hangingPunct="1"/>
            <a:r>
              <a:rPr lang="en-US" sz="1600">
                <a:latin typeface="Arial" panose="020B0604020202020204" pitchFamily="34" charset="0"/>
                <a:cs typeface="Times New Roman" panose="02020603050405020304" pitchFamily="18" charset="0"/>
              </a:rPr>
              <a:t>The liquid filling is used to dampen any vibration/pulsation in the bourdon, either silicone oil or glycerin is used.</a:t>
            </a:r>
            <a:endParaRPr lang="en-GB" sz="1600">
              <a:latin typeface="Arial" panose="020B0604020202020204" pitchFamily="34" charset="0"/>
              <a:cs typeface="Times New Roman" panose="02020603050405020304" pitchFamily="18" charset="0"/>
            </a:endParaRPr>
          </a:p>
        </p:txBody>
      </p:sp>
      <p:sp>
        <p:nvSpPr>
          <p:cNvPr id="11" name="Rectangle 8"/>
          <p:cNvSpPr>
            <a:spLocks noChangeArrowheads="1"/>
          </p:cNvSpPr>
          <p:nvPr/>
        </p:nvSpPr>
        <p:spPr bwMode="auto">
          <a:xfrm>
            <a:off x="609600" y="3352800"/>
            <a:ext cx="6934200" cy="1100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lang="en-US" sz="1800" b="1">
                <a:latin typeface="Arial" panose="020B0604020202020204" pitchFamily="34" charset="0"/>
                <a:cs typeface="Times New Roman" panose="02020603050405020304" pitchFamily="18" charset="0"/>
              </a:rPr>
              <a:t>Snubber</a:t>
            </a:r>
          </a:p>
          <a:p>
            <a:pPr eaLnBrk="1" hangingPunct="1"/>
            <a:r>
              <a:rPr lang="en-US" sz="1600">
                <a:latin typeface="Arial" panose="020B0604020202020204" pitchFamily="34" charset="0"/>
                <a:cs typeface="Times New Roman" panose="02020603050405020304" pitchFamily="18" charset="0"/>
              </a:rPr>
              <a:t>Used for dampening and filtering and reducing the damaging effects of pulsation on a gauge. The snubber has a metal disc available in standard grades of porosity.</a:t>
            </a:r>
          </a:p>
        </p:txBody>
      </p:sp>
    </p:spTree>
    <p:extLst>
      <p:ext uri="{BB962C8B-B14F-4D97-AF65-F5344CB8AC3E}">
        <p14:creationId xmlns="" xmlns:p14="http://schemas.microsoft.com/office/powerpoint/2010/main" val="2226171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a:xfrm>
            <a:off x="8534400" y="6553200"/>
            <a:ext cx="609600" cy="304800"/>
          </a:xfrm>
        </p:spPr>
        <p:txBody>
          <a:bodyPr/>
          <a:lstStyle/>
          <a:p>
            <a:fld id="{689ED03B-FAFB-4EEB-B230-7D2DD574661A}" type="slidenum">
              <a:rPr lang="en-US"/>
              <a:pPr/>
              <a:t>14</a:t>
            </a:fld>
            <a:r>
              <a:rPr lang="en-US"/>
              <a:t>#</a:t>
            </a:r>
          </a:p>
        </p:txBody>
      </p:sp>
      <p:sp>
        <p:nvSpPr>
          <p:cNvPr id="5" name="Rectangle 2"/>
          <p:cNvSpPr>
            <a:spLocks noGrp="1" noChangeArrowheads="1"/>
          </p:cNvSpPr>
          <p:nvPr>
            <p:ph type="title"/>
          </p:nvPr>
        </p:nvSpPr>
        <p:spPr>
          <a:xfrm>
            <a:off x="352425" y="304800"/>
            <a:ext cx="7772400" cy="762000"/>
          </a:xfrm>
        </p:spPr>
        <p:txBody>
          <a:bodyPr/>
          <a:lstStyle/>
          <a:p>
            <a:pPr defTabSz="684213"/>
            <a:r>
              <a:rPr lang="en-US"/>
              <a:t>Pressure Gauge - Accessories</a:t>
            </a:r>
          </a:p>
        </p:txBody>
      </p:sp>
      <p:pic>
        <p:nvPicPr>
          <p:cNvPr id="6" name="Picture 3"/>
          <p:cNvPicPr>
            <a:picLocks noGrp="1" noChangeAspect="1" noChangeArrowheads="1"/>
          </p:cNvPicPr>
          <p:nvPr>
            <p:ph sz="half" idx="1"/>
          </p:nvPr>
        </p:nvPicPr>
        <p:blipFill>
          <a:blip r:embed="rId2">
            <a:extLst>
              <a:ext uri="{28A0092B-C50C-407E-A947-70E740481C1C}">
                <a14:useLocalDpi xmlns="" xmlns:a14="http://schemas.microsoft.com/office/drawing/2010/main" val="0"/>
              </a:ext>
            </a:extLst>
          </a:blip>
          <a:srcRect/>
          <a:stretch>
            <a:fillRect/>
          </a:stretch>
        </p:blipFill>
        <p:spPr>
          <a:xfrm>
            <a:off x="3132138" y="4784725"/>
            <a:ext cx="1677987" cy="904875"/>
          </a:xfrm>
          <a:noFill/>
          <a:ln/>
        </p:spPr>
      </p:pic>
      <p:pic>
        <p:nvPicPr>
          <p:cNvPr id="7" name="Picture 4"/>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a:xfrm>
            <a:off x="5394325" y="4833938"/>
            <a:ext cx="1589088" cy="849312"/>
          </a:xfrm>
          <a:prstGeom prst="rect">
            <a:avLst/>
          </a:prstGeom>
          <a:noFill/>
          <a:ln/>
        </p:spPr>
      </p:pic>
      <p:sp>
        <p:nvSpPr>
          <p:cNvPr id="8" name="Rectangle 5"/>
          <p:cNvSpPr>
            <a:spLocks noChangeArrowheads="1"/>
          </p:cNvSpPr>
          <p:nvPr/>
        </p:nvSpPr>
        <p:spPr bwMode="auto">
          <a:xfrm>
            <a:off x="5664200" y="5930900"/>
            <a:ext cx="1314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5" rIns="91429" bIns="45715">
            <a:spAutoFit/>
          </a:bodyPr>
          <a:lstStyle/>
          <a:p>
            <a:pPr eaLnBrk="1" hangingPunct="1"/>
            <a:r>
              <a:rPr lang="en-US" sz="1800" b="1">
                <a:solidFill>
                  <a:srgbClr val="215483"/>
                </a:solidFill>
                <a:latin typeface="Arial" panose="020B0604020202020204" pitchFamily="34" charset="0"/>
                <a:cs typeface="Times New Roman" panose="02020603050405020304" pitchFamily="18" charset="0"/>
              </a:rPr>
              <a:t>COIL PIPE</a:t>
            </a:r>
            <a:endParaRPr lang="en-GB" sz="1800" b="1">
              <a:solidFill>
                <a:srgbClr val="215483"/>
              </a:solidFill>
              <a:latin typeface="Arial" panose="020B0604020202020204" pitchFamily="34" charset="0"/>
              <a:cs typeface="Times New Roman" panose="02020603050405020304" pitchFamily="18" charset="0"/>
            </a:endParaRPr>
          </a:p>
        </p:txBody>
      </p:sp>
      <p:sp>
        <p:nvSpPr>
          <p:cNvPr id="9" name="Text Box 6"/>
          <p:cNvSpPr txBox="1">
            <a:spLocks noChangeArrowheads="1"/>
          </p:cNvSpPr>
          <p:nvPr/>
        </p:nvSpPr>
        <p:spPr bwMode="auto">
          <a:xfrm>
            <a:off x="3352800" y="5943600"/>
            <a:ext cx="1600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algn="ctr">
              <a:spcBef>
                <a:spcPct val="50000"/>
              </a:spcBef>
            </a:pPr>
            <a:r>
              <a:rPr lang="en-US" sz="1800" b="1">
                <a:solidFill>
                  <a:srgbClr val="215483"/>
                </a:solidFill>
                <a:latin typeface="Arial" panose="020B0604020202020204" pitchFamily="34" charset="0"/>
                <a:cs typeface="Arial" panose="020B0604020202020204" pitchFamily="34" charset="0"/>
              </a:rPr>
              <a:t>PIG TAIL</a:t>
            </a:r>
          </a:p>
        </p:txBody>
      </p:sp>
      <p:sp>
        <p:nvSpPr>
          <p:cNvPr id="10" name="Rectangle 7"/>
          <p:cNvSpPr>
            <a:spLocks noChangeArrowheads="1"/>
          </p:cNvSpPr>
          <p:nvPr/>
        </p:nvSpPr>
        <p:spPr bwMode="auto">
          <a:xfrm>
            <a:off x="609600" y="1219200"/>
            <a:ext cx="5308600" cy="1589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lang="en-US" sz="1800" b="1">
                <a:latin typeface="Arial" panose="020B0604020202020204" pitchFamily="34" charset="0"/>
                <a:cs typeface="Times New Roman" panose="02020603050405020304" pitchFamily="18" charset="0"/>
              </a:rPr>
              <a:t>Pressure Limit Valve </a:t>
            </a:r>
          </a:p>
          <a:p>
            <a:pPr eaLnBrk="1" hangingPunct="1"/>
            <a:r>
              <a:rPr lang="en-US" sz="1600">
                <a:latin typeface="Arial" panose="020B0604020202020204" pitchFamily="34" charset="0"/>
                <a:cs typeface="Times New Roman" panose="02020603050405020304" pitchFamily="18" charset="0"/>
              </a:rPr>
              <a:t>Protects pressure instruments against surges and pulsations. Provides automatic positive protection and accurate, repeatable performance. Automatic pressure shut-off, built in snubber enhances instrument protecting performance.</a:t>
            </a:r>
          </a:p>
        </p:txBody>
      </p:sp>
      <p:sp>
        <p:nvSpPr>
          <p:cNvPr id="11" name="Rectangle 8"/>
          <p:cNvSpPr>
            <a:spLocks noChangeArrowheads="1"/>
          </p:cNvSpPr>
          <p:nvPr/>
        </p:nvSpPr>
        <p:spPr bwMode="auto">
          <a:xfrm>
            <a:off x="2463800" y="3594100"/>
            <a:ext cx="5118100" cy="1144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lang="en-US" sz="1800" b="1">
                <a:latin typeface="Arial" panose="020B0604020202020204" pitchFamily="34" charset="0"/>
                <a:cs typeface="Times New Roman" panose="02020603050405020304" pitchFamily="18" charset="0"/>
              </a:rPr>
              <a:t>Siphon Tubes</a:t>
            </a:r>
          </a:p>
          <a:p>
            <a:pPr eaLnBrk="1" hangingPunct="1"/>
            <a:r>
              <a:rPr lang="en-US" sz="1600">
                <a:latin typeface="Arial" panose="020B0604020202020204" pitchFamily="34" charset="0"/>
                <a:cs typeface="Arial" panose="020B0604020202020204" pitchFamily="34" charset="0"/>
              </a:rPr>
              <a:t>Used to dissipate heat by trapping condensed liquid to</a:t>
            </a:r>
            <a:r>
              <a:rPr lang="en-US" sz="1900">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keep high temperature steam or condensing vapor from damaging </a:t>
            </a:r>
            <a:r>
              <a:rPr lang="en-US" sz="1600">
                <a:latin typeface="Arial" panose="020B0604020202020204" pitchFamily="34" charset="0"/>
                <a:cs typeface="Times New Roman" panose="02020603050405020304" pitchFamily="18" charset="0"/>
              </a:rPr>
              <a:t>the pressure gauge.</a:t>
            </a:r>
          </a:p>
        </p:txBody>
      </p:sp>
      <p:pic>
        <p:nvPicPr>
          <p:cNvPr id="12" name="Picture 9" descr="Lenz: Siphons"/>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989013" y="3186113"/>
            <a:ext cx="1362075" cy="3252787"/>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10"/>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5886450" y="1479550"/>
            <a:ext cx="2871788" cy="184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5598222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Student Name</a:t>
            </a:r>
            <a:endParaRPr lang="en-US" dirty="0"/>
          </a:p>
        </p:txBody>
      </p:sp>
    </p:spTree>
    <p:extLst>
      <p:ext uri="{BB962C8B-B14F-4D97-AF65-F5344CB8AC3E}">
        <p14:creationId xmlns="" xmlns:p14="http://schemas.microsoft.com/office/powerpoint/2010/main" val="15935248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Boiler mountings are the machine components that are </a:t>
            </a:r>
            <a:r>
              <a:rPr lang="en-US" dirty="0" smtClean="0"/>
              <a:t>mounted over </a:t>
            </a:r>
            <a:r>
              <a:rPr lang="en-US" dirty="0"/>
              <a:t>the body of the boiler itself for the safety of the boiler and </a:t>
            </a:r>
            <a:r>
              <a:rPr lang="en-US" dirty="0" smtClean="0"/>
              <a:t>for complete </a:t>
            </a:r>
            <a:r>
              <a:rPr lang="en-US" dirty="0"/>
              <a:t>control of the process of steam generation</a:t>
            </a:r>
            <a:r>
              <a:rPr lang="en-US" dirty="0" smtClean="0"/>
              <a:t>.</a:t>
            </a:r>
          </a:p>
          <a:p>
            <a:pPr marL="109728" indent="0">
              <a:buNone/>
            </a:pPr>
            <a:r>
              <a:rPr lang="en-US" dirty="0"/>
              <a:t/>
            </a:r>
            <a:br>
              <a:rPr lang="en-US" dirty="0"/>
            </a:br>
            <a:r>
              <a:rPr lang="en-US" dirty="0" smtClean="0"/>
              <a:t>Various </a:t>
            </a:r>
            <a:r>
              <a:rPr lang="en-US" dirty="0"/>
              <a:t>boiler mountings are as under:</a:t>
            </a:r>
            <a:br>
              <a:rPr lang="en-US" dirty="0"/>
            </a:br>
            <a:r>
              <a:rPr lang="en-US" dirty="0" smtClean="0"/>
              <a:t>	</a:t>
            </a:r>
            <a:r>
              <a:rPr lang="en-US" u="sng" dirty="0" smtClean="0"/>
              <a:t>1</a:t>
            </a:r>
            <a:r>
              <a:rPr lang="en-US" u="sng" dirty="0"/>
              <a:t>) Pressure gauge</a:t>
            </a:r>
            <a:br>
              <a:rPr lang="en-US" u="sng" dirty="0"/>
            </a:br>
            <a:r>
              <a:rPr lang="en-US" dirty="0" smtClean="0"/>
              <a:t>	2</a:t>
            </a:r>
            <a:r>
              <a:rPr lang="en-US" dirty="0"/>
              <a:t>) Water Level Indicator</a:t>
            </a:r>
            <a:br>
              <a:rPr lang="en-US" dirty="0"/>
            </a:br>
            <a:r>
              <a:rPr lang="en-US" dirty="0" smtClean="0"/>
              <a:t>	3</a:t>
            </a:r>
            <a:r>
              <a:rPr lang="en-US" dirty="0"/>
              <a:t>) Fusible plug</a:t>
            </a:r>
            <a:br>
              <a:rPr lang="en-US" dirty="0"/>
            </a:br>
            <a:r>
              <a:rPr lang="en-US" dirty="0" smtClean="0"/>
              <a:t>	4)Safety </a:t>
            </a:r>
            <a:r>
              <a:rPr lang="en-US" dirty="0"/>
              <a:t>Valve</a:t>
            </a:r>
            <a:br>
              <a:rPr lang="en-US" dirty="0"/>
            </a:br>
            <a:r>
              <a:rPr lang="en-US" dirty="0" smtClean="0"/>
              <a:t>	i</a:t>
            </a:r>
            <a:r>
              <a:rPr lang="en-US" dirty="0"/>
              <a:t>) Lever Safety Valve</a:t>
            </a:r>
            <a:br>
              <a:rPr lang="en-US" dirty="0"/>
            </a:br>
            <a:r>
              <a:rPr lang="en-US" dirty="0" smtClean="0"/>
              <a:t>	ii</a:t>
            </a:r>
            <a:r>
              <a:rPr lang="en-US" dirty="0"/>
              <a:t>) Spring Loaded safety Valve</a:t>
            </a:r>
            <a:br>
              <a:rPr lang="en-US" dirty="0"/>
            </a:br>
            <a:r>
              <a:rPr lang="en-US" dirty="0" smtClean="0"/>
              <a:t>	5</a:t>
            </a:r>
            <a:r>
              <a:rPr lang="en-US" dirty="0"/>
              <a:t>) Steam stop valve</a:t>
            </a:r>
            <a:br>
              <a:rPr lang="en-US" dirty="0"/>
            </a:br>
            <a:r>
              <a:rPr lang="en-US" dirty="0" smtClean="0"/>
              <a:t>	6</a:t>
            </a:r>
            <a:r>
              <a:rPr lang="en-US" dirty="0"/>
              <a:t>) Feed check valve</a:t>
            </a:r>
            <a:br>
              <a:rPr lang="en-US" dirty="0"/>
            </a:br>
            <a:r>
              <a:rPr lang="en-US" dirty="0" smtClean="0"/>
              <a:t>	7</a:t>
            </a:r>
            <a:r>
              <a:rPr lang="en-US" dirty="0"/>
              <a:t>) Blow off cock </a:t>
            </a:r>
          </a:p>
        </p:txBody>
      </p:sp>
      <p:sp>
        <p:nvSpPr>
          <p:cNvPr id="2" name="Title 1"/>
          <p:cNvSpPr>
            <a:spLocks noGrp="1"/>
          </p:cNvSpPr>
          <p:nvPr>
            <p:ph type="title"/>
          </p:nvPr>
        </p:nvSpPr>
        <p:spPr/>
        <p:txBody>
          <a:bodyPr/>
          <a:lstStyle/>
          <a:p>
            <a:r>
              <a:rPr lang="en-US" dirty="0"/>
              <a:t>Boiler mountings</a:t>
            </a:r>
          </a:p>
        </p:txBody>
      </p:sp>
    </p:spTree>
    <p:extLst>
      <p:ext uri="{BB962C8B-B14F-4D97-AF65-F5344CB8AC3E}">
        <p14:creationId xmlns="" xmlns:p14="http://schemas.microsoft.com/office/powerpoint/2010/main" val="13072473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4724400" y="59935"/>
            <a:ext cx="3352800" cy="4873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defRPr/>
            </a:pPr>
            <a:r>
              <a:rPr lang="en-US" sz="2400" b="1" dirty="0" smtClean="0">
                <a:solidFill>
                  <a:schemeClr val="tx2">
                    <a:satMod val="130000"/>
                  </a:schemeClr>
                </a:solidFill>
              </a:rPr>
              <a:t>BOILER MOUNTINGS</a:t>
            </a:r>
            <a:endParaRPr lang="en-US" sz="2400" b="1" dirty="0">
              <a:solidFill>
                <a:schemeClr val="tx2">
                  <a:satMod val="130000"/>
                </a:schemeClr>
              </a:solidFill>
            </a:endParaRPr>
          </a:p>
        </p:txBody>
      </p:sp>
      <p:sp>
        <p:nvSpPr>
          <p:cNvPr id="6" name="Rectangle 5"/>
          <p:cNvSpPr txBox="1">
            <a:spLocks noChangeArrowheads="1"/>
          </p:cNvSpPr>
          <p:nvPr/>
        </p:nvSpPr>
        <p:spPr>
          <a:xfrm>
            <a:off x="457200" y="518319"/>
            <a:ext cx="4038600" cy="58062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9600">
              <a:buFontTx/>
              <a:buNone/>
            </a:pPr>
            <a:r>
              <a:rPr lang="en-US" b="1" dirty="0" smtClean="0"/>
              <a:t>2. PRESSURE GAUGE</a:t>
            </a:r>
            <a:r>
              <a:rPr lang="en-US" dirty="0" smtClean="0"/>
              <a:t> </a:t>
            </a:r>
            <a:endParaRPr lang="en-US" sz="1000" b="1" dirty="0" smtClean="0">
              <a:solidFill>
                <a:srgbClr val="FF3300"/>
              </a:solidFill>
            </a:endParaRPr>
          </a:p>
          <a:p>
            <a:pPr marL="609600" indent="-609600" algn="just">
              <a:lnSpc>
                <a:spcPct val="150000"/>
              </a:lnSpc>
              <a:buFontTx/>
              <a:buAutoNum type="alphaLcParenR"/>
            </a:pPr>
            <a:r>
              <a:rPr lang="en-US" sz="1600" dirty="0" smtClean="0"/>
              <a:t>Records gauge pressure</a:t>
            </a:r>
          </a:p>
          <a:p>
            <a:pPr marL="609600" indent="-609600" algn="just">
              <a:lnSpc>
                <a:spcPct val="150000"/>
              </a:lnSpc>
              <a:buFontTx/>
              <a:buAutoNum type="alphaLcParenR"/>
            </a:pPr>
            <a:r>
              <a:rPr lang="en-US" sz="1600" dirty="0" smtClean="0"/>
              <a:t>Elliptical spring tube is also called Bourdon tube and is made up of special quality Bronze.</a:t>
            </a:r>
          </a:p>
          <a:p>
            <a:pPr marL="609600" indent="-609600" algn="just">
              <a:lnSpc>
                <a:spcPct val="150000"/>
              </a:lnSpc>
              <a:buFontTx/>
              <a:buAutoNum type="alphaLcParenR"/>
            </a:pPr>
            <a:r>
              <a:rPr lang="en-US" sz="1600" dirty="0" smtClean="0"/>
              <a:t>Plug (P) is provided for cleaning the siphon tube.</a:t>
            </a:r>
          </a:p>
          <a:p>
            <a:pPr marL="609600" indent="-609600" algn="just">
              <a:lnSpc>
                <a:spcPct val="150000"/>
              </a:lnSpc>
              <a:buFontTx/>
              <a:buAutoNum type="alphaLcParenR"/>
            </a:pPr>
            <a:r>
              <a:rPr lang="en-US" sz="1600" dirty="0" smtClean="0"/>
              <a:t>Siphon is filled with cold water to prevent the hot steam entering into the bourdon tube and spring tube remains comparatively cool.</a:t>
            </a:r>
          </a:p>
          <a:p>
            <a:pPr marL="609600" indent="-609600" algn="just">
              <a:buFontTx/>
              <a:buAutoNum type="alphaLcParenR"/>
            </a:pPr>
            <a:endParaRPr lang="en-US" sz="1000" dirty="0"/>
          </a:p>
        </p:txBody>
      </p:sp>
      <p:pic>
        <p:nvPicPr>
          <p:cNvPr id="7" name="Picture 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572000" y="1143000"/>
            <a:ext cx="45720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6581269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Function: </a:t>
            </a:r>
            <a:br>
              <a:rPr lang="en-US" dirty="0"/>
            </a:br>
            <a:endParaRPr lang="en-US" dirty="0" smtClean="0"/>
          </a:p>
          <a:p>
            <a:r>
              <a:rPr lang="en-US" dirty="0" smtClean="0"/>
              <a:t>1.To </a:t>
            </a:r>
            <a:r>
              <a:rPr lang="en-US" dirty="0"/>
              <a:t>record the steam pressure at which the steam is generated in the boiler.</a:t>
            </a:r>
            <a:br>
              <a:rPr lang="en-US" dirty="0"/>
            </a:br>
            <a:endParaRPr lang="en-US" dirty="0" smtClean="0"/>
          </a:p>
          <a:p>
            <a:r>
              <a:rPr lang="en-US" dirty="0" smtClean="0"/>
              <a:t>2</a:t>
            </a:r>
            <a:r>
              <a:rPr lang="en-US" dirty="0"/>
              <a:t>. A bourdon pressure gauge in its simplest form consists of elliptical elastic tube bent into an arc of a circle</a:t>
            </a:r>
            <a:br>
              <a:rPr lang="en-US" dirty="0"/>
            </a:br>
            <a:endParaRPr lang="en-US" dirty="0" smtClean="0"/>
          </a:p>
          <a:p>
            <a:r>
              <a:rPr lang="en-US" dirty="0" smtClean="0"/>
              <a:t>3</a:t>
            </a:r>
            <a:r>
              <a:rPr lang="en-US" dirty="0"/>
              <a:t>. This bent up tube is called as BOURDON’S tube.</a:t>
            </a:r>
            <a:br>
              <a:rPr lang="en-US" dirty="0"/>
            </a:br>
            <a:endParaRPr lang="en-US" dirty="0" smtClean="0"/>
          </a:p>
          <a:p>
            <a:r>
              <a:rPr lang="en-US" dirty="0" smtClean="0"/>
              <a:t>4</a:t>
            </a:r>
            <a:r>
              <a:rPr lang="en-US" dirty="0"/>
              <a:t>. One end of tube gauge is fixed and connected to the steam space in the boiler.</a:t>
            </a:r>
            <a:br>
              <a:rPr lang="en-US" dirty="0"/>
            </a:br>
            <a:r>
              <a:rPr lang="en-US" dirty="0"/>
              <a:t>The other end is connected to a sector through a link. </a:t>
            </a:r>
          </a:p>
        </p:txBody>
      </p:sp>
      <p:sp>
        <p:nvSpPr>
          <p:cNvPr id="2" name="Title 1"/>
          <p:cNvSpPr>
            <a:spLocks noGrp="1"/>
          </p:cNvSpPr>
          <p:nvPr>
            <p:ph type="title"/>
          </p:nvPr>
        </p:nvSpPr>
        <p:spPr/>
        <p:txBody>
          <a:bodyPr>
            <a:normAutofit fontScale="90000"/>
          </a:bodyPr>
          <a:lstStyle/>
          <a:p>
            <a:r>
              <a:rPr lang="en-US" dirty="0"/>
              <a:t>PRESSURE GAUGE </a:t>
            </a:r>
            <a:r>
              <a:rPr lang="en-US" sz="2000" dirty="0">
                <a:solidFill>
                  <a:srgbClr val="FF3300"/>
                </a:solidFill>
              </a:rPr>
              <a:t/>
            </a:r>
            <a:br>
              <a:rPr lang="en-US" sz="2000" dirty="0">
                <a:solidFill>
                  <a:srgbClr val="FF3300"/>
                </a:solidFill>
              </a:rPr>
            </a:br>
            <a:endParaRPr lang="en-US" dirty="0"/>
          </a:p>
        </p:txBody>
      </p:sp>
    </p:spTree>
    <p:extLst>
      <p:ext uri="{BB962C8B-B14F-4D97-AF65-F5344CB8AC3E}">
        <p14:creationId xmlns="" xmlns:p14="http://schemas.microsoft.com/office/powerpoint/2010/main" val="33848690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high pressure steam enter elliptical tube , the tube section tends to become circular which causes the end of the tube to move outward.</a:t>
            </a:r>
          </a:p>
          <a:p>
            <a:r>
              <a:rPr lang="en-US" dirty="0" smtClean="0"/>
              <a:t>The movement of the close end of the tube is transmitted and magnified by the link and sector.</a:t>
            </a:r>
          </a:p>
          <a:p>
            <a:r>
              <a:rPr lang="en-US" dirty="0" smtClean="0"/>
              <a:t>The sector is hinged at a point of a link.</a:t>
            </a:r>
          </a:p>
          <a:p>
            <a:r>
              <a:rPr lang="en-US" dirty="0" smtClean="0"/>
              <a:t>The magnitude of the movement is indicated by the pointer on the dial.</a:t>
            </a:r>
            <a:endParaRPr lang="en-US" dirty="0"/>
          </a:p>
        </p:txBody>
      </p:sp>
      <p:sp>
        <p:nvSpPr>
          <p:cNvPr id="2" name="Title 1"/>
          <p:cNvSpPr>
            <a:spLocks noGrp="1"/>
          </p:cNvSpPr>
          <p:nvPr>
            <p:ph type="title"/>
          </p:nvPr>
        </p:nvSpPr>
        <p:spPr/>
        <p:txBody>
          <a:bodyPr/>
          <a:lstStyle/>
          <a:p>
            <a:r>
              <a:rPr lang="en-US" dirty="0" smtClean="0"/>
              <a:t>Working of pressure gauge</a:t>
            </a:r>
            <a:endParaRPr lang="en-US" dirty="0"/>
          </a:p>
        </p:txBody>
      </p:sp>
    </p:spTree>
    <p:extLst>
      <p:ext uri="{BB962C8B-B14F-4D97-AF65-F5344CB8AC3E}">
        <p14:creationId xmlns="" xmlns:p14="http://schemas.microsoft.com/office/powerpoint/2010/main" val="35984995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0"/>
          </p:nvPr>
        </p:nvSpPr>
        <p:spPr>
          <a:xfrm>
            <a:off x="8534400" y="6553200"/>
            <a:ext cx="609600" cy="304800"/>
          </a:xfrm>
        </p:spPr>
        <p:txBody>
          <a:bodyPr/>
          <a:lstStyle/>
          <a:p>
            <a:fld id="{3C25886E-4A0C-4A42-9EE3-50988545FF2F}" type="slidenum">
              <a:rPr lang="en-US"/>
              <a:pPr/>
              <a:t>7</a:t>
            </a:fld>
            <a:r>
              <a:rPr lang="en-US"/>
              <a:t>#</a:t>
            </a:r>
          </a:p>
        </p:txBody>
      </p:sp>
      <p:sp>
        <p:nvSpPr>
          <p:cNvPr id="9" name="Rectangle 2"/>
          <p:cNvSpPr>
            <a:spLocks noGrp="1" noChangeArrowheads="1"/>
          </p:cNvSpPr>
          <p:nvPr>
            <p:ph type="title"/>
          </p:nvPr>
        </p:nvSpPr>
        <p:spPr>
          <a:xfrm>
            <a:off x="352425" y="304800"/>
            <a:ext cx="7772400" cy="762000"/>
          </a:xfrm>
        </p:spPr>
        <p:txBody>
          <a:bodyPr/>
          <a:lstStyle/>
          <a:p>
            <a:r>
              <a:rPr lang="en-US" dirty="0"/>
              <a:t>Pressure Measurement</a:t>
            </a:r>
          </a:p>
        </p:txBody>
      </p:sp>
      <p:sp>
        <p:nvSpPr>
          <p:cNvPr id="10" name="Rectangle 3"/>
          <p:cNvSpPr txBox="1">
            <a:spLocks noChangeArrowheads="1"/>
          </p:cNvSpPr>
          <p:nvPr/>
        </p:nvSpPr>
        <p:spPr>
          <a:xfrm>
            <a:off x="630238" y="1430338"/>
            <a:ext cx="8043862" cy="154146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800" smtClean="0"/>
              <a:t>Pressure is the force exerted per unit area</a:t>
            </a:r>
          </a:p>
          <a:p>
            <a:r>
              <a:rPr lang="en-US" sz="1800" smtClean="0"/>
              <a:t>Pressure is the action of one force against another force. Pressure is force applied to, or distributed over, a surface. The pressure P of a force F              distributed over an area A is defined as </a:t>
            </a:r>
            <a:r>
              <a:rPr lang="en-US" sz="1800" smtClean="0">
                <a:solidFill>
                  <a:srgbClr val="FF0000"/>
                </a:solidFill>
              </a:rPr>
              <a:t>P = F/A</a:t>
            </a:r>
            <a:endParaRPr lang="en-US" sz="1800" dirty="0">
              <a:solidFill>
                <a:srgbClr val="FF0000"/>
              </a:solidFill>
            </a:endParaRPr>
          </a:p>
        </p:txBody>
      </p:sp>
      <p:graphicFrame>
        <p:nvGraphicFramePr>
          <p:cNvPr id="11" name="Object 4"/>
          <p:cNvGraphicFramePr>
            <a:graphicFrameLocks noGrp="1" noChangeAspect="1"/>
          </p:cNvGraphicFramePr>
          <p:nvPr>
            <p:ph sz="half" idx="4294967295"/>
          </p:nvPr>
        </p:nvGraphicFramePr>
        <p:xfrm>
          <a:off x="914400" y="3124200"/>
          <a:ext cx="7432675" cy="3581400"/>
        </p:xfrm>
        <a:graphic>
          <a:graphicData uri="http://schemas.openxmlformats.org/presentationml/2006/ole">
            <p:oleObj spid="_x0000_s1031" name="Visio" r:id="rId3" imgW="9803587" imgH="4726351" progId="">
              <p:embed/>
            </p:oleObj>
          </a:graphicData>
        </a:graphic>
      </p:graphicFrame>
    </p:spTree>
    <p:extLst>
      <p:ext uri="{BB962C8B-B14F-4D97-AF65-F5344CB8AC3E}">
        <p14:creationId xmlns="" xmlns:p14="http://schemas.microsoft.com/office/powerpoint/2010/main" val="160714376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endParaRPr lang="en-US" dirty="0"/>
          </a:p>
        </p:txBody>
      </p:sp>
      <p:sp>
        <p:nvSpPr>
          <p:cNvPr id="3" name="Title 2"/>
          <p:cNvSpPr>
            <a:spLocks noGrp="1"/>
          </p:cNvSpPr>
          <p:nvPr>
            <p:ph type="title"/>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a:xfrm>
            <a:off x="8534400" y="6553200"/>
            <a:ext cx="609600" cy="304800"/>
          </a:xfrm>
        </p:spPr>
        <p:txBody>
          <a:bodyPr/>
          <a:lstStyle/>
          <a:p>
            <a:fld id="{FEC32310-8EF4-4730-BD8F-19458240FD7E}" type="slidenum">
              <a:rPr lang="en-US"/>
              <a:pPr/>
              <a:t>8</a:t>
            </a:fld>
            <a:r>
              <a:rPr lang="en-US"/>
              <a:t>#</a:t>
            </a:r>
          </a:p>
        </p:txBody>
      </p:sp>
      <p:sp>
        <p:nvSpPr>
          <p:cNvPr id="5" name="Rectangle 2"/>
          <p:cNvSpPr txBox="1">
            <a:spLocks noChangeArrowheads="1"/>
          </p:cNvSpPr>
          <p:nvPr/>
        </p:nvSpPr>
        <p:spPr>
          <a:xfrm>
            <a:off x="352425" y="304800"/>
            <a:ext cx="7772400" cy="762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mtClean="0"/>
              <a:t>Pressure Measurement Terms</a:t>
            </a:r>
            <a:endParaRPr lang="en-US"/>
          </a:p>
        </p:txBody>
      </p:sp>
      <p:sp>
        <p:nvSpPr>
          <p:cNvPr id="6" name="Rectangle 3"/>
          <p:cNvSpPr txBox="1">
            <a:spLocks noChangeArrowheads="1"/>
          </p:cNvSpPr>
          <p:nvPr/>
        </p:nvSpPr>
        <p:spPr>
          <a:xfrm>
            <a:off x="352425" y="1371600"/>
            <a:ext cx="8258175" cy="5257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600" b="1" dirty="0" smtClean="0"/>
              <a:t>Absolute Pressure</a:t>
            </a:r>
          </a:p>
          <a:p>
            <a:pPr>
              <a:buFontTx/>
              <a:buNone/>
            </a:pPr>
            <a:r>
              <a:rPr lang="en-US" sz="1600" dirty="0" smtClean="0"/>
              <a:t>	Measured above total vacuum or zero absolute. Zero absolute represents total lack of pressure.</a:t>
            </a:r>
          </a:p>
          <a:p>
            <a:r>
              <a:rPr lang="en-US" sz="1600" b="1" dirty="0" smtClean="0"/>
              <a:t>Atmospheric Pressure</a:t>
            </a:r>
          </a:p>
          <a:p>
            <a:pPr>
              <a:buFontTx/>
              <a:buNone/>
            </a:pPr>
            <a:r>
              <a:rPr lang="en-US" sz="1600" dirty="0" smtClean="0"/>
              <a:t>	The pressure exerted by the earth’s atmosphere. Atmospheric pressure at sea level is 14.696 </a:t>
            </a:r>
            <a:r>
              <a:rPr lang="en-US" sz="1600" dirty="0" err="1" smtClean="0"/>
              <a:t>psia</a:t>
            </a:r>
            <a:r>
              <a:rPr lang="en-US" sz="1600" dirty="0" smtClean="0"/>
              <a:t>.  The value of atmospheric pressure decreases with increasing altitude.</a:t>
            </a:r>
          </a:p>
          <a:p>
            <a:r>
              <a:rPr lang="en-US" sz="1600" b="1" dirty="0" smtClean="0"/>
              <a:t>Barometric Pressure</a:t>
            </a:r>
          </a:p>
          <a:p>
            <a:pPr>
              <a:buFontTx/>
              <a:buNone/>
            </a:pPr>
            <a:r>
              <a:rPr lang="en-US" sz="1600" dirty="0" smtClean="0"/>
              <a:t>	Same as atmospheric pressure.</a:t>
            </a:r>
          </a:p>
          <a:p>
            <a:r>
              <a:rPr lang="en-US" sz="1600" b="1" dirty="0" smtClean="0"/>
              <a:t>Gauge Pressure </a:t>
            </a:r>
          </a:p>
          <a:p>
            <a:pPr>
              <a:buFontTx/>
              <a:buNone/>
            </a:pPr>
            <a:r>
              <a:rPr lang="en-US" sz="1600" dirty="0" smtClean="0"/>
              <a:t>	The pressure above atmospheric pressure. Represents positive difference between measured pressure and existing atmospheric pressure. Can be converted to absolute by adding actual atmospheric pressure value.</a:t>
            </a:r>
          </a:p>
          <a:p>
            <a:r>
              <a:rPr lang="en-US" sz="1600" b="1" dirty="0" smtClean="0"/>
              <a:t>Differential Pressure </a:t>
            </a:r>
          </a:p>
          <a:p>
            <a:pPr>
              <a:buFontTx/>
              <a:buNone/>
            </a:pPr>
            <a:r>
              <a:rPr lang="en-US" sz="1600" dirty="0" smtClean="0"/>
              <a:t> 	The difference in magnitude between some pressure value and some reference pressure.  In a sense, absolute pressure could be considered as a differential pressure with total vacuum or zero absolute as the reference. Likewise, gauge pressure (defined above) could be considered as Differential Pressure with atmospheric pressure as the reference.</a:t>
            </a:r>
            <a:endParaRPr lang="en-US" sz="1600" dirty="0"/>
          </a:p>
        </p:txBody>
      </p:sp>
    </p:spTree>
    <p:extLst>
      <p:ext uri="{BB962C8B-B14F-4D97-AF65-F5344CB8AC3E}">
        <p14:creationId xmlns="" xmlns:p14="http://schemas.microsoft.com/office/powerpoint/2010/main" val="353503394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8534400" y="6553200"/>
            <a:ext cx="609600" cy="304800"/>
          </a:xfrm>
        </p:spPr>
        <p:txBody>
          <a:bodyPr/>
          <a:lstStyle/>
          <a:p>
            <a:fld id="{7E559405-3CC2-468B-978A-6B740F6D4469}" type="slidenum">
              <a:rPr lang="en-US"/>
              <a:pPr/>
              <a:t>9</a:t>
            </a:fld>
            <a:r>
              <a:rPr lang="en-US"/>
              <a:t>#</a:t>
            </a:r>
          </a:p>
        </p:txBody>
      </p:sp>
      <p:sp>
        <p:nvSpPr>
          <p:cNvPr id="5" name="Rectangle 2"/>
          <p:cNvSpPr>
            <a:spLocks noChangeArrowheads="1"/>
          </p:cNvSpPr>
          <p:nvPr/>
        </p:nvSpPr>
        <p:spPr bwMode="auto">
          <a:xfrm>
            <a:off x="609600" y="1295400"/>
            <a:ext cx="7035800" cy="2490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p>
            <a:pPr eaLnBrk="1" hangingPunct="1"/>
            <a:r>
              <a:rPr kumimoji="1" lang="en-US" sz="1800" b="1">
                <a:solidFill>
                  <a:srgbClr val="000000"/>
                </a:solidFill>
                <a:latin typeface="Arial" panose="020B0604020202020204" pitchFamily="34" charset="0"/>
                <a:cs typeface="Times New Roman" panose="02020603050405020304" pitchFamily="18" charset="0"/>
              </a:rPr>
              <a:t>Types of Pressure Instruments </a:t>
            </a: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Arial" panose="020B0604020202020204" pitchFamily="34" charset="0"/>
              </a:rPr>
              <a:t>Pressure Gauges (Vacuum, Compound, Absolute, Gauge)</a:t>
            </a: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Arial" panose="020B0604020202020204" pitchFamily="34" charset="0"/>
              </a:rPr>
              <a:t>Differential Pressure Gauge</a:t>
            </a: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Arial" panose="020B0604020202020204" pitchFamily="34" charset="0"/>
              </a:rPr>
              <a:t>Pressure Switch </a:t>
            </a:r>
            <a:r>
              <a:rPr kumimoji="1" lang="en-US" sz="1600" b="1">
                <a:solidFill>
                  <a:srgbClr val="000000"/>
                </a:solidFill>
                <a:latin typeface="Arial" panose="020B0604020202020204" pitchFamily="34" charset="0"/>
                <a:cs typeface="Times New Roman" panose="02020603050405020304" pitchFamily="18" charset="0"/>
              </a:rPr>
              <a:t>(Vacuum, Absolute, Gauge)</a:t>
            </a:r>
            <a:endParaRPr kumimoji="1" lang="en-US" sz="1600" b="1">
              <a:solidFill>
                <a:srgbClr val="000000"/>
              </a:solidFill>
              <a:latin typeface="Arial" panose="020B0604020202020204" pitchFamily="34" charset="0"/>
              <a:cs typeface="Arial" panose="020B0604020202020204" pitchFamily="34" charset="0"/>
            </a:endParaRP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Arial" panose="020B0604020202020204" pitchFamily="34" charset="0"/>
              </a:rPr>
              <a:t>Differential Pressure Switch</a:t>
            </a: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Arial" panose="020B0604020202020204" pitchFamily="34" charset="0"/>
              </a:rPr>
              <a:t>Pressure Transmitter  </a:t>
            </a:r>
            <a:r>
              <a:rPr kumimoji="1" lang="en-US" sz="1600" b="1">
                <a:solidFill>
                  <a:srgbClr val="000000"/>
                </a:solidFill>
                <a:latin typeface="Arial" panose="020B0604020202020204" pitchFamily="34" charset="0"/>
                <a:cs typeface="Times New Roman" panose="02020603050405020304" pitchFamily="18" charset="0"/>
              </a:rPr>
              <a:t>(Vacuum, Absolute, Gauge)</a:t>
            </a:r>
          </a:p>
          <a:p>
            <a:pPr eaLnBrk="1" hangingPunct="1">
              <a:lnSpc>
                <a:spcPct val="95000"/>
              </a:lnSpc>
              <a:spcBef>
                <a:spcPct val="50000"/>
              </a:spcBef>
              <a:buClr>
                <a:srgbClr val="339966"/>
              </a:buClr>
              <a:buSzPct val="75000"/>
              <a:buFont typeface="Monotype Sorts" panose="01010601010101010101" pitchFamily="2" charset="2"/>
              <a:buChar char="u"/>
            </a:pPr>
            <a:r>
              <a:rPr kumimoji="1" lang="en-US" sz="1600" b="1">
                <a:solidFill>
                  <a:srgbClr val="000000"/>
                </a:solidFill>
                <a:latin typeface="Arial" panose="020B0604020202020204" pitchFamily="34" charset="0"/>
                <a:cs typeface="Times New Roman" panose="02020603050405020304" pitchFamily="18" charset="0"/>
              </a:rPr>
              <a:t>Differential Pressure Transmitter</a:t>
            </a:r>
            <a:endParaRPr kumimoji="1" lang="en-US" sz="1800" b="1">
              <a:solidFill>
                <a:srgbClr val="000000"/>
              </a:solidFill>
              <a:latin typeface="Arial" panose="020B0604020202020204" pitchFamily="34" charset="0"/>
              <a:cs typeface="Arial" panose="020B0604020202020204" pitchFamily="34" charset="0"/>
            </a:endParaRPr>
          </a:p>
        </p:txBody>
      </p:sp>
      <p:sp>
        <p:nvSpPr>
          <p:cNvPr id="6" name="Rectangle 3"/>
          <p:cNvSpPr>
            <a:spLocks noGrp="1" noChangeArrowheads="1"/>
          </p:cNvSpPr>
          <p:nvPr>
            <p:ph type="title"/>
          </p:nvPr>
        </p:nvSpPr>
        <p:spPr>
          <a:xfrm>
            <a:off x="352425" y="304800"/>
            <a:ext cx="7772400" cy="762000"/>
          </a:xfrm>
        </p:spPr>
        <p:txBody>
          <a:bodyPr/>
          <a:lstStyle/>
          <a:p>
            <a:pPr defTabSz="684213"/>
            <a:r>
              <a:rPr lang="en-US"/>
              <a:t>Pressure Instruments</a:t>
            </a:r>
          </a:p>
        </p:txBody>
      </p:sp>
      <p:pic>
        <p:nvPicPr>
          <p:cNvPr id="7" name="Picture 4" descr="Pressure_Gauge_(1)"/>
          <p:cNvPicPr>
            <a:picLocks noGrp="1" noChangeAspect="1" noChangeArrowheads="1"/>
          </p:cNvPicPr>
          <p:nvPr>
            <p:ph sz="half" idx="1"/>
          </p:nvPr>
        </p:nvPicPr>
        <p:blipFill>
          <a:blip r:embed="rId2">
            <a:extLst>
              <a:ext uri="{28A0092B-C50C-407E-A947-70E740481C1C}">
                <a14:useLocalDpi xmlns="" xmlns:a14="http://schemas.microsoft.com/office/drawing/2010/main" val="0"/>
              </a:ext>
            </a:extLst>
          </a:blip>
          <a:srcRect/>
          <a:stretch>
            <a:fillRect/>
          </a:stretch>
        </p:blipFill>
        <p:spPr>
          <a:xfrm>
            <a:off x="317500" y="3779838"/>
            <a:ext cx="2628900" cy="28797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159500" y="3001963"/>
            <a:ext cx="2387600" cy="3614737"/>
          </a:xfrm>
          <a:prstGeom prst="rect">
            <a:avLst/>
          </a:prstGeom>
          <a:noFill/>
          <a:ln/>
          <a:extLst>
            <a:ext uri="{91240B29-F687-4F45-9708-019B960494DF}">
              <a14:hiddenLine xmlns="" xmlns:a14="http://schemas.microsoft.com/office/drawing/2010/main" w="9525" cap="flat" cmpd="sng">
                <a:solidFill>
                  <a:schemeClr val="tx1"/>
                </a:solidFill>
                <a:prstDash val="solid"/>
                <a:miter lim="800000"/>
                <a:headEnd/>
                <a:tailEnd/>
              </a14:hiddenLine>
            </a:ext>
          </a:extLst>
        </p:spPr>
      </p:pic>
      <p:pic>
        <p:nvPicPr>
          <p:cNvPr id="9" name="Picture 6" descr=" "/>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 xmlns:a14="http://schemas.microsoft.com/office/drawing/2010/main" val="0"/>
              </a:ext>
            </a:extLst>
          </a:blip>
          <a:srcRect/>
          <a:stretch>
            <a:fillRect/>
          </a:stretch>
        </p:blipFill>
        <p:spPr>
          <a:xfrm>
            <a:off x="3078163" y="3635375"/>
            <a:ext cx="2744787" cy="29559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 Box 7"/>
          <p:cNvSpPr txBox="1">
            <a:spLocks noChangeArrowheads="1"/>
          </p:cNvSpPr>
          <p:nvPr/>
        </p:nvSpPr>
        <p:spPr bwMode="auto">
          <a:xfrm>
            <a:off x="1863725" y="5903913"/>
            <a:ext cx="1584325" cy="6699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defTabSz="981075">
              <a:defRPr sz="2400">
                <a:solidFill>
                  <a:schemeClr val="tx1"/>
                </a:solidFill>
                <a:latin typeface="Times New Roman" panose="02020603050405020304" pitchFamily="18" charset="0"/>
              </a:defRPr>
            </a:lvl1pPr>
            <a:lvl2pPr defTabSz="981075">
              <a:defRPr sz="2400">
                <a:solidFill>
                  <a:schemeClr val="tx1"/>
                </a:solidFill>
                <a:latin typeface="Times New Roman" panose="02020603050405020304" pitchFamily="18" charset="0"/>
              </a:defRPr>
            </a:lvl2pPr>
            <a:lvl3pPr defTabSz="981075">
              <a:defRPr sz="2400">
                <a:solidFill>
                  <a:schemeClr val="tx1"/>
                </a:solidFill>
                <a:latin typeface="Times New Roman" panose="02020603050405020304" pitchFamily="18" charset="0"/>
              </a:defRPr>
            </a:lvl3pPr>
            <a:lvl4pPr defTabSz="981075">
              <a:defRPr sz="2400">
                <a:solidFill>
                  <a:schemeClr val="tx1"/>
                </a:solidFill>
                <a:latin typeface="Times New Roman" panose="02020603050405020304" pitchFamily="18" charset="0"/>
              </a:defRPr>
            </a:lvl4pPr>
            <a:lvl5pPr defTabSz="981075">
              <a:defRPr sz="2400">
                <a:solidFill>
                  <a:schemeClr val="tx1"/>
                </a:solidFill>
                <a:latin typeface="Times New Roman" panose="02020603050405020304" pitchFamily="18" charset="0"/>
              </a:defRPr>
            </a:lvl5pPr>
            <a:lvl6pPr defTabSz="981075" eaLnBrk="0" fontAlgn="base" hangingPunct="0">
              <a:spcBef>
                <a:spcPct val="0"/>
              </a:spcBef>
              <a:spcAft>
                <a:spcPct val="0"/>
              </a:spcAft>
              <a:defRPr sz="2400">
                <a:solidFill>
                  <a:schemeClr val="tx1"/>
                </a:solidFill>
                <a:latin typeface="Times New Roman" panose="02020603050405020304" pitchFamily="18" charset="0"/>
              </a:defRPr>
            </a:lvl6pPr>
            <a:lvl7pPr defTabSz="981075" eaLnBrk="0" fontAlgn="base" hangingPunct="0">
              <a:spcBef>
                <a:spcPct val="0"/>
              </a:spcBef>
              <a:spcAft>
                <a:spcPct val="0"/>
              </a:spcAft>
              <a:defRPr sz="2400">
                <a:solidFill>
                  <a:schemeClr val="tx1"/>
                </a:solidFill>
                <a:latin typeface="Times New Roman" panose="02020603050405020304" pitchFamily="18" charset="0"/>
              </a:defRPr>
            </a:lvl7pPr>
            <a:lvl8pPr defTabSz="981075" eaLnBrk="0" fontAlgn="base" hangingPunct="0">
              <a:spcBef>
                <a:spcPct val="0"/>
              </a:spcBef>
              <a:spcAft>
                <a:spcPct val="0"/>
              </a:spcAft>
              <a:defRPr sz="2400">
                <a:solidFill>
                  <a:schemeClr val="tx1"/>
                </a:solidFill>
                <a:latin typeface="Times New Roman" panose="02020603050405020304" pitchFamily="18" charset="0"/>
              </a:defRPr>
            </a:lvl8pPr>
            <a:lvl9pPr defTabSz="98107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1900" b="1">
                <a:solidFill>
                  <a:srgbClr val="FF0000"/>
                </a:solidFill>
                <a:latin typeface="Arial" panose="020B0604020202020204" pitchFamily="34" charset="0"/>
                <a:cs typeface="Arial" panose="020B0604020202020204" pitchFamily="34" charset="0"/>
              </a:rPr>
              <a:t>PRESSURE GAUGE</a:t>
            </a:r>
          </a:p>
        </p:txBody>
      </p:sp>
      <p:sp>
        <p:nvSpPr>
          <p:cNvPr id="11" name="Text Box 8"/>
          <p:cNvSpPr txBox="1">
            <a:spLocks noChangeArrowheads="1"/>
          </p:cNvSpPr>
          <p:nvPr/>
        </p:nvSpPr>
        <p:spPr bwMode="auto">
          <a:xfrm>
            <a:off x="4937125" y="4519613"/>
            <a:ext cx="1625600" cy="6699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defTabSz="981075">
              <a:defRPr sz="2400">
                <a:solidFill>
                  <a:schemeClr val="tx1"/>
                </a:solidFill>
                <a:latin typeface="Times New Roman" panose="02020603050405020304" pitchFamily="18" charset="0"/>
              </a:defRPr>
            </a:lvl1pPr>
            <a:lvl2pPr defTabSz="981075">
              <a:defRPr sz="2400">
                <a:solidFill>
                  <a:schemeClr val="tx1"/>
                </a:solidFill>
                <a:latin typeface="Times New Roman" panose="02020603050405020304" pitchFamily="18" charset="0"/>
              </a:defRPr>
            </a:lvl2pPr>
            <a:lvl3pPr defTabSz="981075">
              <a:defRPr sz="2400">
                <a:solidFill>
                  <a:schemeClr val="tx1"/>
                </a:solidFill>
                <a:latin typeface="Times New Roman" panose="02020603050405020304" pitchFamily="18" charset="0"/>
              </a:defRPr>
            </a:lvl3pPr>
            <a:lvl4pPr defTabSz="981075">
              <a:defRPr sz="2400">
                <a:solidFill>
                  <a:schemeClr val="tx1"/>
                </a:solidFill>
                <a:latin typeface="Times New Roman" panose="02020603050405020304" pitchFamily="18" charset="0"/>
              </a:defRPr>
            </a:lvl4pPr>
            <a:lvl5pPr defTabSz="981075">
              <a:defRPr sz="2400">
                <a:solidFill>
                  <a:schemeClr val="tx1"/>
                </a:solidFill>
                <a:latin typeface="Times New Roman" panose="02020603050405020304" pitchFamily="18" charset="0"/>
              </a:defRPr>
            </a:lvl5pPr>
            <a:lvl6pPr defTabSz="981075" eaLnBrk="0" fontAlgn="base" hangingPunct="0">
              <a:spcBef>
                <a:spcPct val="0"/>
              </a:spcBef>
              <a:spcAft>
                <a:spcPct val="0"/>
              </a:spcAft>
              <a:defRPr sz="2400">
                <a:solidFill>
                  <a:schemeClr val="tx1"/>
                </a:solidFill>
                <a:latin typeface="Times New Roman" panose="02020603050405020304" pitchFamily="18" charset="0"/>
              </a:defRPr>
            </a:lvl6pPr>
            <a:lvl7pPr defTabSz="981075" eaLnBrk="0" fontAlgn="base" hangingPunct="0">
              <a:spcBef>
                <a:spcPct val="0"/>
              </a:spcBef>
              <a:spcAft>
                <a:spcPct val="0"/>
              </a:spcAft>
              <a:defRPr sz="2400">
                <a:solidFill>
                  <a:schemeClr val="tx1"/>
                </a:solidFill>
                <a:latin typeface="Times New Roman" panose="02020603050405020304" pitchFamily="18" charset="0"/>
              </a:defRPr>
            </a:lvl7pPr>
            <a:lvl8pPr defTabSz="981075" eaLnBrk="0" fontAlgn="base" hangingPunct="0">
              <a:spcBef>
                <a:spcPct val="0"/>
              </a:spcBef>
              <a:spcAft>
                <a:spcPct val="0"/>
              </a:spcAft>
              <a:defRPr sz="2400">
                <a:solidFill>
                  <a:schemeClr val="tx1"/>
                </a:solidFill>
                <a:latin typeface="Times New Roman" panose="02020603050405020304" pitchFamily="18" charset="0"/>
              </a:defRPr>
            </a:lvl8pPr>
            <a:lvl9pPr defTabSz="98107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1900" b="1">
                <a:solidFill>
                  <a:srgbClr val="FF0000"/>
                </a:solidFill>
                <a:latin typeface="Arial" panose="020B0604020202020204" pitchFamily="34" charset="0"/>
                <a:cs typeface="Arial" panose="020B0604020202020204" pitchFamily="34" charset="0"/>
              </a:rPr>
              <a:t>PRESSURE SWITCH</a:t>
            </a:r>
          </a:p>
        </p:txBody>
      </p:sp>
      <p:sp>
        <p:nvSpPr>
          <p:cNvPr id="12" name="Text Box 9"/>
          <p:cNvSpPr txBox="1">
            <a:spLocks noChangeArrowheads="1"/>
          </p:cNvSpPr>
          <p:nvPr/>
        </p:nvSpPr>
        <p:spPr bwMode="auto">
          <a:xfrm>
            <a:off x="6324600" y="2133600"/>
            <a:ext cx="2049463" cy="958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defTabSz="981075">
              <a:defRPr sz="2400">
                <a:solidFill>
                  <a:schemeClr val="tx1"/>
                </a:solidFill>
                <a:latin typeface="Times New Roman" panose="02020603050405020304" pitchFamily="18" charset="0"/>
              </a:defRPr>
            </a:lvl1pPr>
            <a:lvl2pPr defTabSz="981075">
              <a:defRPr sz="2400">
                <a:solidFill>
                  <a:schemeClr val="tx1"/>
                </a:solidFill>
                <a:latin typeface="Times New Roman" panose="02020603050405020304" pitchFamily="18" charset="0"/>
              </a:defRPr>
            </a:lvl2pPr>
            <a:lvl3pPr defTabSz="981075">
              <a:defRPr sz="2400">
                <a:solidFill>
                  <a:schemeClr val="tx1"/>
                </a:solidFill>
                <a:latin typeface="Times New Roman" panose="02020603050405020304" pitchFamily="18" charset="0"/>
              </a:defRPr>
            </a:lvl3pPr>
            <a:lvl4pPr defTabSz="981075">
              <a:defRPr sz="2400">
                <a:solidFill>
                  <a:schemeClr val="tx1"/>
                </a:solidFill>
                <a:latin typeface="Times New Roman" panose="02020603050405020304" pitchFamily="18" charset="0"/>
              </a:defRPr>
            </a:lvl4pPr>
            <a:lvl5pPr defTabSz="981075">
              <a:defRPr sz="2400">
                <a:solidFill>
                  <a:schemeClr val="tx1"/>
                </a:solidFill>
                <a:latin typeface="Times New Roman" panose="02020603050405020304" pitchFamily="18" charset="0"/>
              </a:defRPr>
            </a:lvl5pPr>
            <a:lvl6pPr defTabSz="981075" eaLnBrk="0" fontAlgn="base" hangingPunct="0">
              <a:spcBef>
                <a:spcPct val="0"/>
              </a:spcBef>
              <a:spcAft>
                <a:spcPct val="0"/>
              </a:spcAft>
              <a:defRPr sz="2400">
                <a:solidFill>
                  <a:schemeClr val="tx1"/>
                </a:solidFill>
                <a:latin typeface="Times New Roman" panose="02020603050405020304" pitchFamily="18" charset="0"/>
              </a:defRPr>
            </a:lvl6pPr>
            <a:lvl7pPr defTabSz="981075" eaLnBrk="0" fontAlgn="base" hangingPunct="0">
              <a:spcBef>
                <a:spcPct val="0"/>
              </a:spcBef>
              <a:spcAft>
                <a:spcPct val="0"/>
              </a:spcAft>
              <a:defRPr sz="2400">
                <a:solidFill>
                  <a:schemeClr val="tx1"/>
                </a:solidFill>
                <a:latin typeface="Times New Roman" panose="02020603050405020304" pitchFamily="18" charset="0"/>
              </a:defRPr>
            </a:lvl7pPr>
            <a:lvl8pPr defTabSz="981075" eaLnBrk="0" fontAlgn="base" hangingPunct="0">
              <a:spcBef>
                <a:spcPct val="0"/>
              </a:spcBef>
              <a:spcAft>
                <a:spcPct val="0"/>
              </a:spcAft>
              <a:defRPr sz="2400">
                <a:solidFill>
                  <a:schemeClr val="tx1"/>
                </a:solidFill>
                <a:latin typeface="Times New Roman" panose="02020603050405020304" pitchFamily="18" charset="0"/>
              </a:defRPr>
            </a:lvl8pPr>
            <a:lvl9pPr defTabSz="981075"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900" b="1">
                <a:solidFill>
                  <a:srgbClr val="FF0000"/>
                </a:solidFill>
                <a:latin typeface="Arial" panose="020B0604020202020204" pitchFamily="34" charset="0"/>
                <a:cs typeface="Arial" panose="020B0604020202020204" pitchFamily="34" charset="0"/>
              </a:rPr>
              <a:t>DIFFERENTIALPRESSURE TRANSMITTER</a:t>
            </a:r>
          </a:p>
        </p:txBody>
      </p:sp>
    </p:spTree>
    <p:extLst>
      <p:ext uri="{BB962C8B-B14F-4D97-AF65-F5344CB8AC3E}">
        <p14:creationId xmlns="" xmlns:p14="http://schemas.microsoft.com/office/powerpoint/2010/main" val="2514506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TotalTime>
  <Words>678</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Concourse</vt:lpstr>
      <vt:lpstr>Visio</vt:lpstr>
      <vt:lpstr>Slide 1</vt:lpstr>
      <vt:lpstr>Student Name</vt:lpstr>
      <vt:lpstr>Boiler mountings</vt:lpstr>
      <vt:lpstr>Slide 4</vt:lpstr>
      <vt:lpstr>PRESSURE GAUGE  </vt:lpstr>
      <vt:lpstr>Working of pressure gauge</vt:lpstr>
      <vt:lpstr>Pressure Measurement</vt:lpstr>
      <vt:lpstr> </vt:lpstr>
      <vt:lpstr>Pressure Instruments</vt:lpstr>
      <vt:lpstr>Pressure Gauge</vt:lpstr>
      <vt:lpstr>Pressure Gauge</vt:lpstr>
      <vt:lpstr>Differential Pressure Gauge</vt:lpstr>
      <vt:lpstr>Pressure Gauge - Accessories</vt:lpstr>
      <vt:lpstr>Pressure Gauge - Accessories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sandy...rathod</dc:creator>
  <cp:lastModifiedBy>DELL</cp:lastModifiedBy>
  <cp:revision>13</cp:revision>
  <dcterms:created xsi:type="dcterms:W3CDTF">2006-08-16T00:00:00Z</dcterms:created>
  <dcterms:modified xsi:type="dcterms:W3CDTF">2013-12-18T06:32:03Z</dcterms:modified>
</cp:coreProperties>
</file>